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5"/>
  </p:notesMasterIdLst>
  <p:sldIdLst>
    <p:sldId id="256" r:id="rId2"/>
    <p:sldId id="298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46"/>
    </p:embeddedFont>
    <p:embeddedFont>
      <p:font typeface="Cambria Math" panose="02040503050406030204" pitchFamily="18" charset="0"/>
      <p:regular r:id="rId47"/>
    </p:embeddedFont>
    <p:embeddedFont>
      <p:font typeface="Della Respira" panose="020B0604020202020204" charset="0"/>
      <p:regular r:id="rId48"/>
    </p:embeddedFont>
    <p:embeddedFont>
      <p:font typeface="Montserrat" panose="000005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3"/>
  </p:normalViewPr>
  <p:slideViewPr>
    <p:cSldViewPr snapToGrid="0" snapToObjects="1">
      <p:cViewPr varScale="1">
        <p:scale>
          <a:sx n="105" d="100"/>
          <a:sy n="105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834a636a1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834a636a1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34a636a1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34a636a1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13" name="Google Shape;113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ebas-neu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1fonts.com/della-respira-font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1685054" y="1701955"/>
            <a:ext cx="5633635" cy="1588540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 251 Section 01 Final Exam Review!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u="sng" dirty="0"/>
              <a:t>modal category</a:t>
            </a:r>
            <a:r>
              <a:rPr lang="en-US" dirty="0"/>
              <a:t> is the most frequent category of a qualitative variable 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normally distributed variables, the empirical rule states that </a:t>
            </a:r>
            <a:r>
              <a:rPr lang="en-US" u="sng" dirty="0"/>
              <a:t>95%</a:t>
            </a:r>
            <a:r>
              <a:rPr lang="en-US" dirty="0"/>
              <a:t> of the data falls within 2 standard deviations of the mean 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/>
              <a:t>frequency table</a:t>
            </a:r>
            <a:r>
              <a:rPr lang="en-US" dirty="0"/>
              <a:t>  is a tabular description of the distribution of a variable – it can be applied to either quantitative or qualitative variables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mean is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average</a:t>
            </a:r>
            <a:r>
              <a:rPr lang="en-US" dirty="0"/>
              <a:t> of a distribution while the median is the </a:t>
            </a:r>
            <a:r>
              <a:rPr lang="en-US" u="sng" dirty="0"/>
              <a:t>middle value</a:t>
            </a:r>
            <a:r>
              <a:rPr lang="en-US" dirty="0"/>
              <a:t> of a distribution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Z-score tells you the number of </a:t>
            </a:r>
            <a:r>
              <a:rPr lang="en-US" u="sng" dirty="0"/>
              <a:t>standard deviations</a:t>
            </a:r>
            <a:r>
              <a:rPr lang="en-US" dirty="0"/>
              <a:t> a value falls from the mean  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Probability</a:t>
            </a:r>
            <a:r>
              <a:rPr lang="en-US" dirty="0"/>
              <a:t> is the measure of the likelihood of an event given as a number between 0 and 1</a:t>
            </a:r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u="sng" dirty="0"/>
              <a:t>sample space</a:t>
            </a:r>
            <a:r>
              <a:rPr lang="en-US" dirty="0"/>
              <a:t> of an experiment is the collection of all possible outcomes of an experiment</a:t>
            </a:r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u="sng" dirty="0"/>
              <a:t>sampling distribution</a:t>
            </a:r>
            <a:r>
              <a:rPr lang="en" dirty="0"/>
              <a:t> is the distribution of all possible values of an estimate </a:t>
            </a:r>
            <a:endParaRPr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Google Shape;355;p3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If X = 10 is the median value of the distribution of X, then </a:t>
                </a:r>
                <a:br>
                  <a:rPr lang="en-US" dirty="0"/>
                </a:br>
                <a:r>
                  <a:rPr lang="en-US" dirty="0"/>
                  <a:t>P(x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10) =</a:t>
                </a:r>
                <a:r>
                  <a:rPr lang="en-US" u="sng" dirty="0"/>
                  <a:t> 50%</a:t>
                </a:r>
                <a:endParaRPr lang="en-US" dirty="0"/>
              </a:p>
            </p:txBody>
          </p:sp>
        </mc:Choice>
        <mc:Fallback xmlns="">
          <p:sp>
            <p:nvSpPr>
              <p:cNvPr id="355" name="Google Shape;355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/>
              <a:t>random variable</a:t>
            </a:r>
            <a:r>
              <a:rPr lang="en-US" dirty="0"/>
              <a:t> is a function that maps from the sample space of event to a set of values.</a:t>
            </a:r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D856-4EE1-FD58-55B8-F53CBD63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D620C-CE24-6E60-C820-07EE9CFB2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divided into 3 teams – teams will compete to win 5 bonus points on the final exam.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If you answer a question correctly you earn a piece of candy</a:t>
            </a:r>
          </a:p>
        </p:txBody>
      </p:sp>
    </p:spTree>
    <p:extLst>
      <p:ext uri="{BB962C8B-B14F-4D97-AF65-F5344CB8AC3E}">
        <p14:creationId xmlns:p14="http://schemas.microsoft.com/office/powerpoint/2010/main" val="1904487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Google Shape;367;p3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The basic “anatomy” (in words) of a confidence interval is </a:t>
                </a:r>
                <a:br>
                  <a:rPr lang="en" dirty="0"/>
                </a:br>
                <a:r>
                  <a:rPr lang="en" u="sng" dirty="0"/>
                  <a:t>Point estimate</a:t>
                </a:r>
                <a:r>
                  <a:rPr lang="en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standard score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standard error</a:t>
                </a:r>
                <a:endParaRPr dirty="0"/>
              </a:p>
            </p:txBody>
          </p:sp>
        </mc:Choice>
        <mc:Fallback xmlns="">
          <p:sp>
            <p:nvSpPr>
              <p:cNvPr id="367" name="Google Shape;367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Interval estimation</a:t>
            </a:r>
            <a:r>
              <a:rPr lang="en-US" dirty="0"/>
              <a:t> is the estimation of the value of a parameter with an interval of values</a:t>
            </a:r>
            <a:endParaRPr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u="sng" dirty="0"/>
              <a:t>margin of error</a:t>
            </a:r>
            <a:r>
              <a:rPr lang="en-US" dirty="0"/>
              <a:t> of an estimate measures how far we expect an estimate to fall from the true value of a population parameter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u="sng" dirty="0"/>
              <a:t>Central Limit Theorem</a:t>
            </a:r>
            <a:r>
              <a:rPr lang="en" dirty="0"/>
              <a:t> </a:t>
            </a:r>
            <a:r>
              <a:rPr lang="en-US" dirty="0"/>
              <a:t>states that as the sample size increases the shape of the sampling distribution of a sample mean will be approximately normal.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Increasing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confidence level</a:t>
            </a:r>
            <a:r>
              <a:rPr lang="en-US" dirty="0"/>
              <a:t> of a confidence interval increases the margin of error while increasing the </a:t>
            </a:r>
            <a:r>
              <a:rPr lang="en-US" u="sng" dirty="0"/>
              <a:t>sample size</a:t>
            </a:r>
            <a:br>
              <a:rPr lang="en-US" dirty="0"/>
            </a:br>
            <a:r>
              <a:rPr lang="en-US" dirty="0"/>
              <a:t>decreases the margin of error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</a:t>
            </a:r>
            <a:r>
              <a:rPr lang="en" u="sng" dirty="0"/>
              <a:t>experimental</a:t>
            </a:r>
            <a:r>
              <a:rPr lang="en" dirty="0"/>
              <a:t> </a:t>
            </a:r>
            <a:r>
              <a:rPr lang="en-US" dirty="0"/>
              <a:t>studies, subjects are randomly assigned to treatment groups</a:t>
            </a:r>
            <a:endParaRPr lang="en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Simple random sampling</a:t>
            </a:r>
            <a:r>
              <a:rPr lang="en-US" dirty="0"/>
              <a:t> is a type of sampling design where each subject in the sampling frame has an equal probability of being selected for the sample.</a:t>
            </a:r>
            <a:endParaRPr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u="sng" dirty="0"/>
              <a:t>sample survey</a:t>
            </a:r>
            <a:r>
              <a:rPr lang="en" dirty="0"/>
              <a:t> </a:t>
            </a:r>
            <a:r>
              <a:rPr lang="en-US" dirty="0"/>
              <a:t>selects a sample of subjects from a population and collects data. It is a type of non-experimental study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Non-response bias</a:t>
            </a:r>
            <a:r>
              <a:rPr lang="en-US" dirty="0"/>
              <a:t> is the failure to observe some observational units that were intended to be observed</a:t>
            </a:r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Observational studies are prone to </a:t>
            </a:r>
            <a:r>
              <a:rPr lang="en-US" u="sng" dirty="0"/>
              <a:t>lurking variables</a:t>
            </a:r>
            <a:r>
              <a:rPr lang="en-US" dirty="0"/>
              <a:t>  - variables which are unknown to the researchers and have an association with both the response and explanatory variables</a:t>
            </a:r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FF56-44B1-F5D4-D0C7-3E218ED5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947C6-1A19-6F7C-2380-F8AE1315D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Question: __________ is the probability of observing a value as or more extreme than the test statistic.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Answer: “What is </a:t>
            </a:r>
            <a:r>
              <a:rPr lang="en-US" u="sng" dirty="0"/>
              <a:t>p-value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704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variables are said to be </a:t>
            </a:r>
            <a:r>
              <a:rPr lang="en-US" u="sng" dirty="0"/>
              <a:t>associated</a:t>
            </a:r>
            <a:r>
              <a:rPr lang="en-US" dirty="0"/>
              <a:t> if values for one variable are more likely to occur with certain values of the other variable.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Covariance</a:t>
            </a:r>
            <a:r>
              <a:rPr lang="en" dirty="0"/>
              <a:t> </a:t>
            </a:r>
            <a:r>
              <a:rPr lang="en-US" dirty="0"/>
              <a:t>is a measure of how much two random variables vary together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The </a:t>
            </a:r>
            <a:r>
              <a:rPr lang="en-US" u="sng" dirty="0"/>
              <a:t>correlation coefficient</a:t>
            </a:r>
            <a:r>
              <a:rPr lang="en-US" dirty="0"/>
              <a:t> is a unitless measure of the degree of linear relationship between two variables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Google Shape;445;p4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slope</a:t>
                </a:r>
                <a:r>
                  <a:rPr lang="en-US" dirty="0"/>
                  <a:t> of a regression line gives the change in the response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for a unit increase in the explanatory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45" name="Google Shape;445;p4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2075" y="966325"/>
                <a:ext cx="7081800" cy="3188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The </a:t>
            </a:r>
            <a:r>
              <a:rPr lang="en" sz="3200" u="sng" dirty="0"/>
              <a:t>coefficient of </a:t>
            </a:r>
            <a:r>
              <a:rPr lang="en" sz="3200" u="sng"/>
              <a:t>determination</a:t>
            </a:r>
            <a:r>
              <a:rPr lang="en" sz="3200"/>
              <a:t> </a:t>
            </a:r>
            <a:r>
              <a:rPr lang="en-US" sz="3200"/>
              <a:t>compares </a:t>
            </a:r>
            <a:r>
              <a:rPr lang="en-US" sz="3200" dirty="0"/>
              <a:t>the amount of variation of the regression model to the total variation in the dependent variable.</a:t>
            </a:r>
            <a:endParaRPr sz="3200"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1022525" y="1475824"/>
            <a:ext cx="7098900" cy="21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Titles: Bebas Neue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Body copy: Della Respira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https://www.fontsquirrel.com/fonts/bebas-neue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https://www.1001fonts.com/della-respira-font.html</a:t>
            </a:r>
            <a:br>
              <a:rPr lang="en" sz="1800"/>
            </a:br>
            <a:endParaRPr sz="1800" b="1">
              <a:solidFill>
                <a:srgbClr val="3D85C6"/>
              </a:solidFill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1022525" y="3714050"/>
            <a:ext cx="7098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MAP</a:t>
            </a:r>
            <a:endParaRPr sz="2000"/>
          </a:p>
        </p:txBody>
      </p:sp>
      <p:sp>
        <p:nvSpPr>
          <p:cNvPr id="478" name="Google Shape;478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972601" y="1084500"/>
            <a:ext cx="7255907" cy="345655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dist="38100" dir="2700000" algn="bl" rotWithShape="0">
              <a:schemeClr val="dk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GADGETS</a:t>
            </a:r>
            <a:endParaRPr sz="2000"/>
          </a:p>
        </p:txBody>
      </p:sp>
      <p:sp>
        <p:nvSpPr>
          <p:cNvPr id="485" name="Google Shape;485;p5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486" name="Google Shape;486;p52"/>
          <p:cNvGrpSpPr/>
          <p:nvPr/>
        </p:nvGrpSpPr>
        <p:grpSpPr>
          <a:xfrm>
            <a:off x="798583" y="2154381"/>
            <a:ext cx="923892" cy="1916335"/>
            <a:chOff x="2547150" y="238125"/>
            <a:chExt cx="2525675" cy="5238750"/>
          </a:xfrm>
        </p:grpSpPr>
        <p:sp>
          <p:nvSpPr>
            <p:cNvPr id="487" name="Google Shape;487;p5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2087360" y="1515777"/>
            <a:ext cx="1655766" cy="2554938"/>
            <a:chOff x="2112475" y="238125"/>
            <a:chExt cx="3395050" cy="5238750"/>
          </a:xfrm>
        </p:grpSpPr>
        <p:sp>
          <p:nvSpPr>
            <p:cNvPr id="492" name="Google Shape;492;p5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52"/>
          <p:cNvGrpSpPr/>
          <p:nvPr/>
        </p:nvGrpSpPr>
        <p:grpSpPr>
          <a:xfrm>
            <a:off x="4108011" y="1409492"/>
            <a:ext cx="4542205" cy="2661224"/>
            <a:chOff x="1177450" y="241631"/>
            <a:chExt cx="6173152" cy="3616776"/>
          </a:xfrm>
        </p:grpSpPr>
        <p:sp>
          <p:nvSpPr>
            <p:cNvPr id="497" name="Google Shape;497;p5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The Big Picture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Statistical Description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Probability Theory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Inferential Statistics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Sampling and Experiemental Design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Association and Linear Regression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506" name="Google Shape;506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07" name="Google Shape;507;p5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14" name="Google Shape;514;p5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17" name="Google Shape;517;p5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53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22" name="Google Shape;522;p5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5" name="Google Shape;525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26" name="Google Shape;526;p5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0" name="Google Shape;530;p5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32" name="Google Shape;532;p5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53" name="Google Shape;553;p5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56" name="Google Shape;556;p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60" name="Google Shape;560;p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64" name="Google Shape;564;p5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8" name="Google Shape;568;p53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5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53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73" name="Google Shape;573;p5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5" name="Google Shape;575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76" name="Google Shape;57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8" name="Google Shape;578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79" name="Google Shape;579;p5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1" name="Google Shape;581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82" name="Google Shape;582;p5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85" name="Google Shape;585;p5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90" name="Google Shape;590;p5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93" name="Google Shape;593;p5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7" name="Google Shape;597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98" name="Google Shape;598;p5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0" name="Google Shape;600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01" name="Google Shape;601;p5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6" name="Google Shape;606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07" name="Google Shape;607;p5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10" name="Google Shape;610;p5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16" name="Google Shape;616;p5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22" name="Google Shape;622;p5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6" name="Google Shape;626;p53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9" name="Google Shape;629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30" name="Google Shape;630;p5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33" name="Google Shape;633;p5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36" name="Google Shape;636;p5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53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9" name="Google Shape;639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40" name="Google Shape;640;p5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43" name="Google Shape;643;p5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49" name="Google Shape;649;p5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1" name="Google Shape;651;p53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3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53" name="Google Shape;653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54" name="Google Shape;654;p5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57" name="Google Shape;657;p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3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61" name="Google Shape;661;p5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64" name="Google Shape;664;p5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7" name="Google Shape;667;p53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8" name="Google Shape;668;p53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70" name="Google Shape;670;p5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73" name="Google Shape;673;p5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78" name="Google Shape;678;p5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82" name="Google Shape;682;p5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85" name="Google Shape;685;p5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89" name="Google Shape;689;p5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95" name="Google Shape;695;p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98" name="Google Shape;698;p5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53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4" name="Google Shape;704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05" name="Google Shape;705;p5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08" name="Google Shape;708;p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2" name="Google Shape;712;p53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3" name="Google Shape;713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14" name="Google Shape;714;p5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18" name="Google Shape;718;p5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1" name="Google Shape;721;p53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3" name="Google Shape;723;p53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4" name="Google Shape;724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25" name="Google Shape;725;p5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53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30" name="Google Shape;730;p5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3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35" name="Google Shape;735;p5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41" name="Google Shape;741;p5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45" name="Google Shape;745;p5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49" name="Google Shape;749;p5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55" name="Google Shape;755;p5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61" name="Google Shape;761;p5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64" name="Google Shape;764;p5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5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1" name="Google Shape;771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72" name="Google Shape;772;p5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78" name="Google Shape;778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80" name="Google Shape;780;p5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82" name="Google Shape;782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53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86" name="Google Shape;78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3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790" name="Google Shape;790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6" name="Google Shape;796;p54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3" name="Google Shape;803;p54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8" name="Google Shape;808;p54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2" name="Google Shape;812;p54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8" name="Google Shape;818;p54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2" name="Google Shape;822;p54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7" name="Google Shape;827;p54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3" name="Google Shape;833;p54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0" name="Google Shape;840;p54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3" name="Google Shape;843;p5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7" name="Google Shape;847;p54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4" name="Google Shape;854;p54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0" name="Google Shape;860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4" name="Google Shape;864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5" name="Google Shape;865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5" name="Google Shape;875;p54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2" name="Google Shape;882;p54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7" name="Google Shape;887;p54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3" name="Google Shape;893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0" name="Google Shape;900;p54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5" name="Google Shape;905;p54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0" name="Google Shape;910;p54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6" name="Google Shape;916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7" name="Google Shape;927;p54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2" name="Google Shape;942;p54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7" name="Google Shape;94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7" name="Google Shape;957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8" name="Google Shape;958;p5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6" name="Google Shape;966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1" name="Google Shape;971;p54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6" name="Google Shape;976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2" name="Google Shape;982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9" name="Google Shape;989;p54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3" name="Google Shape;993;p54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9" name="Google Shape;999;p54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6" name="Google Shape;1006;p54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0" name="Google Shape;1010;p54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5" name="Google Shape;1015;p54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2" name="Google Shape;1022;p54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0" name="Google Shape;1030;p54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5" name="Google Shape;1035;p54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9" name="Google Shape;1039;p54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3" name="Google Shape;1043;p54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8" name="Google Shape;1048;p54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3" name="Google Shape;1053;p54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9" name="Google Shape;1059;p54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6" name="Google Shape;1066;p54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4" name="Google Shape;1074;p54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7" name="Google Shape;1087;p54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2" name="Google Shape;1092;p54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6" name="Google Shape;1096;p54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3" name="Google Shape;1103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2" name="Google Shape;1112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5" name="Google Shape;1125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8" name="Google Shape;1138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1" name="Google Shape;1151;p54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8" name="Google Shape;1158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4" name="Google Shape;1174;p54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0" name="Google Shape;118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1" name="Google Shape;118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5" name="Google Shape;118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9" name="Google Shape;118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3" name="Google Shape;119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6" name="Google Shape;119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7" name="Google Shape;1197;p54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6" name="Google Shape;1206;p54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1" name="Google Shape;123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2" name="Google Shape;123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0" name="Google Shape;1240;p54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41" name="Google Shape;1241;p5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ella Respira"/>
                <a:ea typeface="Della Respira"/>
                <a:cs typeface="Della Respira"/>
                <a:sym typeface="Della Respi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247" name="Google Shape;1247;p5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8" name="Google Shape;1248;p55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  <p:sp>
        <p:nvSpPr>
          <p:cNvPr id="1249" name="Google Shape;1249;p5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6" name="Google Shape;1256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7" name="Google Shape;1257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8" name="Google Shape;1258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0" name="Google Shape;1260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1" name="Google Shape;1261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3" name="Google Shape;1263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64" name="Google Shape;1264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6" name="Google Shape;1266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7" name="Google Shape;1267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u="sng" dirty="0"/>
              <a:t>qualitative</a:t>
            </a:r>
            <a:r>
              <a:rPr lang="en" dirty="0"/>
              <a:t> variable places observations into one or more categories while a </a:t>
            </a:r>
            <a:r>
              <a:rPr lang="en" u="sng" dirty="0"/>
              <a:t>quantitative </a:t>
            </a:r>
            <a:r>
              <a:rPr lang="en" dirty="0"/>
              <a:t>variable consists of measurements represented by numerical values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/>
              <a:t>parameter</a:t>
            </a:r>
            <a:r>
              <a:rPr lang="en-US" dirty="0"/>
              <a:t> is a numerical characteristic of a population while a </a:t>
            </a:r>
            <a:r>
              <a:rPr lang="en-US" u="sng" dirty="0"/>
              <a:t>statistic</a:t>
            </a:r>
            <a:r>
              <a:rPr lang="en-US" dirty="0"/>
              <a:t> is a numerical characteristic of a sample</a:t>
            </a:r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Inferential</a:t>
            </a:r>
            <a:r>
              <a:rPr lang="en" dirty="0"/>
              <a:t> </a:t>
            </a:r>
            <a:r>
              <a:rPr lang="en-US" dirty="0"/>
              <a:t>statistics concerns the use of a sample to make conclusions about a population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-US" dirty="0"/>
              <a:t>A distribution of the observations of a variable gives (a) </a:t>
            </a:r>
            <a:r>
              <a:rPr lang="en-US" u="sng" dirty="0"/>
              <a:t>the values that occur</a:t>
            </a:r>
            <a:r>
              <a:rPr lang="en-US" dirty="0"/>
              <a:t> and (b) </a:t>
            </a:r>
            <a:r>
              <a:rPr lang="en-US" u="sng" dirty="0"/>
              <a:t>how often each value occurs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often cannot observe all members of a population. However, estimation allow us to approximate almost everything about populations using only </a:t>
            </a:r>
            <a:r>
              <a:rPr lang="en-US" u="sng" dirty="0"/>
              <a:t>samples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1153</Words>
  <Application>Microsoft Office PowerPoint</Application>
  <PresentationFormat>On-screen Show (16:9)</PresentationFormat>
  <Paragraphs>140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Cambria Math</vt:lpstr>
      <vt:lpstr>Montserrat</vt:lpstr>
      <vt:lpstr>Bebas Neue</vt:lpstr>
      <vt:lpstr>Calibri</vt:lpstr>
      <vt:lpstr>Arial</vt:lpstr>
      <vt:lpstr>Della Respira</vt:lpstr>
      <vt:lpstr>Jeoparty template</vt:lpstr>
      <vt:lpstr>STAT 251 Section 01 Final Exam Review!</vt:lpstr>
      <vt:lpstr>Instructions</vt:lpstr>
      <vt:lpstr>Example:</vt:lpstr>
      <vt:lpstr>PowerPoint Presentation</vt:lpstr>
      <vt:lpstr>A qualitative variable places observations into one or more categories while a quantitative variable consists of measurements represented by numerical values</vt:lpstr>
      <vt:lpstr>A parameter is a numerical characteristic of a population while a statistic is a numerical characteristic of a sample</vt:lpstr>
      <vt:lpstr>Inferential statistics concerns the use of a sample to make conclusions about a population</vt:lpstr>
      <vt:lpstr> A distribution of the observations of a variable gives (a) the values that occur and (b) how often each value occurs.</vt:lpstr>
      <vt:lpstr>We often cannot observe all members of a population. However, estimation allow us to approximate almost everything about populations using only samples.</vt:lpstr>
      <vt:lpstr>The modal category is the most frequent category of a qualitative variable </vt:lpstr>
      <vt:lpstr>For normally distributed variables, the empirical rule states that 95% of the data falls within 2 standard deviations of the mean </vt:lpstr>
      <vt:lpstr>A frequency table  is a tabular description of the distribution of a variable – it can be applied to either quantitative or qualitative variables</vt:lpstr>
      <vt:lpstr>The mean is the average of a distribution while the median is the middle value of a distribution</vt:lpstr>
      <vt:lpstr>A Z-score tells you the number of standard deviations a value falls from the mean  </vt:lpstr>
      <vt:lpstr>Probability is the measure of the likelihood of an event given as a number between 0 and 1</vt:lpstr>
      <vt:lpstr>The sample space of an experiment is the collection of all possible outcomes of an experiment</vt:lpstr>
      <vt:lpstr>A sampling distribution is the distribution of all possible values of an estimate </vt:lpstr>
      <vt:lpstr>If X = 10 is the median value of the distribution of X, then  P(x ≤ 10) = 50%</vt:lpstr>
      <vt:lpstr>A random variable is a function that maps from the sample space of event to a set of values.</vt:lpstr>
      <vt:lpstr>The basic “anatomy” (in words) of a confidence interval is  Point estimate ± standard score × standard error</vt:lpstr>
      <vt:lpstr>Interval estimation is the estimation of the value of a parameter with an interval of values</vt:lpstr>
      <vt:lpstr>The margin of error of an estimate measures how far we expect an estimate to fall from the true value of a population parameter</vt:lpstr>
      <vt:lpstr>The Central Limit Theorem states that as the sample size increases the shape of the sampling distribution of a sample mean will be approximately normal.</vt:lpstr>
      <vt:lpstr>Increasing the confidence level of a confidence interval increases the margin of error while increasing the sample size decreases the margin of error</vt:lpstr>
      <vt:lpstr>In experimental studies, subjects are randomly assigned to treatment groups</vt:lpstr>
      <vt:lpstr>Simple random sampling is a type of sampling design where each subject in the sampling frame has an equal probability of being selected for the sample.</vt:lpstr>
      <vt:lpstr>A sample survey selects a sample of subjects from a population and collects data. It is a type of non-experimental study</vt:lpstr>
      <vt:lpstr>Non-response bias is the failure to observe some observational units that were intended to be observed</vt:lpstr>
      <vt:lpstr>Observational studies are prone to lurking variables  - variables which are unknown to the researchers and have an association with both the response and explanatory variables</vt:lpstr>
      <vt:lpstr>Two variables are said to be associated if values for one variable are more likely to occur with certain values of the other variable.</vt:lpstr>
      <vt:lpstr>Covariance is a measure of how much two random variables vary together</vt:lpstr>
      <vt:lpstr>The correlation coefficient is a unitless measure of the degree of linear relationship between two variables</vt:lpstr>
      <vt:lpstr>The slope of a regression line gives the change in the response variable Y for a unit increase in the explanatory variable X</vt:lpstr>
      <vt:lpstr>The coefficient of determination compares the amount of variation of the regression model to the total variation in the dependent variable.</vt:lpstr>
      <vt:lpstr>PowerPoint Presentation</vt:lpstr>
      <vt:lpstr>Credits</vt:lpstr>
      <vt:lpstr>Presentation design</vt:lpstr>
      <vt:lpstr>MAP</vt:lpstr>
      <vt:lpstr>GADGETS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Jarred Kvamme</dc:creator>
  <cp:lastModifiedBy>Jarred Kvamme</cp:lastModifiedBy>
  <cp:revision>68</cp:revision>
  <dcterms:modified xsi:type="dcterms:W3CDTF">2024-05-01T21:23:22Z</dcterms:modified>
</cp:coreProperties>
</file>